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8" r:id="rId3"/>
    <p:sldId id="270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E17B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/>
    <p:restoredTop sz="93706"/>
  </p:normalViewPr>
  <p:slideViewPr>
    <p:cSldViewPr snapToGrid="0" snapToObjects="1">
      <p:cViewPr varScale="1">
        <p:scale>
          <a:sx n="84" d="100"/>
          <a:sy n="84" d="100"/>
        </p:scale>
        <p:origin x="184" y="25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402AD-7ADB-D541-A58A-382EB9179170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9BEB0D-CCB4-2848-BE73-BCB48B4DE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532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BEB0D-CCB4-2848-BE73-BCB48B4DE2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7648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77654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Shape 14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02658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Shape 15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19082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Shape 16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2358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5134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BEB0D-CCB4-2848-BE73-BCB48B4DE25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6946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773472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892596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86184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8137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BEB0D-CCB4-2848-BE73-BCB48B4DE2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45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3337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501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31600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Shape 13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77707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15422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2554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85638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297669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86543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4874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BEB0D-CCB4-2848-BE73-BCB48B4DE2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22191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Shape 18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233188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Shape 19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01498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BEB0D-CCB4-2848-BE73-BCB48B4DE25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119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BEB0D-CCB4-2848-BE73-BCB48B4DE25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932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BEB0D-CCB4-2848-BE73-BCB48B4DE25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8762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BEB0D-CCB4-2848-BE73-BCB48B4DE25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067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BEB0D-CCB4-2848-BE73-BCB48B4DE25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284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6308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91704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304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59002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Shape 11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2848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113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BEF6-4E17-CF46-AF64-B072BA4F854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4D888-700A-5B49-A37F-7F161B9CE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8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BEF6-4E17-CF46-AF64-B072BA4F854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4D888-700A-5B49-A37F-7F161B9CE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594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BEF6-4E17-CF46-AF64-B072BA4F854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4D888-700A-5B49-A37F-7F161B9CE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64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BEF6-4E17-CF46-AF64-B072BA4F854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4D888-700A-5B49-A37F-7F161B9CE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179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BEF6-4E17-CF46-AF64-B072BA4F854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4D888-700A-5B49-A37F-7F161B9CE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256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BEF6-4E17-CF46-AF64-B072BA4F854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4D888-700A-5B49-A37F-7F161B9CE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702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BEF6-4E17-CF46-AF64-B072BA4F854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4D888-700A-5B49-A37F-7F161B9CE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108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CBEF6-4E17-CF46-AF64-B072BA4F854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64D888-700A-5B49-A37F-7F161B9CE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15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925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CBEF6-4E17-CF46-AF64-B072BA4F854A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4D888-700A-5B49-A37F-7F161B9CE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949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tx1"/>
          </a:solidFill>
          <a:latin typeface="Proxima Nova Extrabld"/>
          <a:ea typeface="+mj-ea"/>
          <a:cs typeface="Proxima Nova Extrab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Proxima Nova Regular"/>
          <a:ea typeface="+mn-ea"/>
          <a:cs typeface="Proxima Nova Regular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Proxima Nova Regular"/>
          <a:ea typeface="+mn-ea"/>
          <a:cs typeface="Proxima Nova Regular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Proxima Nova Regular"/>
          <a:ea typeface="+mn-ea"/>
          <a:cs typeface="Proxima Nova Regular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Proxima Nova Regular"/>
          <a:ea typeface="+mn-ea"/>
          <a:cs typeface="Proxima Nova Regular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Proxima Nova Regular"/>
          <a:ea typeface="+mn-ea"/>
          <a:cs typeface="Proxima Nova Regular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0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799" y="886120"/>
            <a:ext cx="8062275" cy="1436636"/>
          </a:xfrm>
        </p:spPr>
        <p:txBody>
          <a:bodyPr>
            <a:normAutofit/>
          </a:bodyPr>
          <a:lstStyle/>
          <a:p>
            <a:r>
              <a:rPr lang="en-US" sz="4000" dirty="0" smtClean="0"/>
              <a:t>Overview of Big Data and HPC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257424"/>
            <a:ext cx="7772400" cy="2268856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/>
              <a:t>Wrap up Web Scraping</a:t>
            </a:r>
          </a:p>
          <a:p>
            <a:pPr algn="l"/>
            <a:r>
              <a:rPr lang="en-US" sz="2800" dirty="0" smtClean="0">
                <a:solidFill>
                  <a:srgbClr val="999999"/>
                </a:solidFill>
              </a:rPr>
              <a:t>Overview of HPC</a:t>
            </a:r>
          </a:p>
          <a:p>
            <a:pPr algn="l"/>
            <a:r>
              <a:rPr lang="en-US" sz="2800" dirty="0" smtClean="0">
                <a:solidFill>
                  <a:srgbClr val="999999"/>
                </a:solidFill>
              </a:rPr>
              <a:t>Hardware!</a:t>
            </a:r>
          </a:p>
          <a:p>
            <a:pPr algn="l"/>
            <a:r>
              <a:rPr lang="en-US" sz="2800" dirty="0" smtClean="0">
                <a:solidFill>
                  <a:srgbClr val="999999"/>
                </a:solidFill>
              </a:rPr>
              <a:t>Remote Access</a:t>
            </a:r>
            <a:endParaRPr lang="en-US" sz="2800" dirty="0">
              <a:solidFill>
                <a:srgbClr val="99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43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Strategy Checklist:</a:t>
            </a:r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3805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Understand your problem.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Determine which approach is appropriate.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Exercise constraint!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Work smarter, not harder.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None/>
            </a:pPr>
            <a:endParaRPr sz="32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40" name="Shape 140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9469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Understand Your Challenge: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3805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None/>
            </a:pPr>
            <a:endParaRPr sz="32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Large Dataset.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Code takes a long time to run.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Task needs to be replicated zillions of times.</a:t>
            </a:r>
          </a:p>
        </p:txBody>
      </p:sp>
      <p:cxnSp>
        <p:nvCxnSpPr>
          <p:cNvPr id="148" name="Shape 148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8725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Large Dataset:</a:t>
            </a:r>
          </a:p>
        </p:txBody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3805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First determine memory requirements, what computer will run it?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Use memory efficient data structures (sparse matrices) where possible.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Chunk the problem up.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None/>
            </a:pPr>
            <a:endParaRPr sz="32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56" name="Shape 156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364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Long Runtime: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4049144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How long? Less than a month? Just wait!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Reliable power supply, turn off automatic updates, save results periodically if possible.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 smtClean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More efficient implementation!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 smtClean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Faster language 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(C++), should get a collaborator for this to start out.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None/>
            </a:pPr>
            <a:endParaRPr sz="3200" b="0" i="0" u="none" strike="noStrike" cap="none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64" name="Shape 164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09396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Many Replications: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3805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Write code to deal with one instance. Test it out.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Break up problem and parallelize!</a:t>
            </a:r>
          </a:p>
        </p:txBody>
      </p:sp>
      <p:cxnSp>
        <p:nvCxnSpPr>
          <p:cNvPr id="172" name="Shape 172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74321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799" y="886120"/>
            <a:ext cx="8062275" cy="1436636"/>
          </a:xfrm>
        </p:spPr>
        <p:txBody>
          <a:bodyPr>
            <a:normAutofit/>
          </a:bodyPr>
          <a:lstStyle/>
          <a:p>
            <a:r>
              <a:rPr lang="en-US" sz="4000" dirty="0" smtClean="0"/>
              <a:t>Hardware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66086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 dirty="0" smtClean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An Overview:</a:t>
            </a:r>
            <a:endParaRPr lang="en-US" sz="2880" b="0" i="0" u="none" strike="noStrike" cap="none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09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Relevant pieces of hardware.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The different kinds of computers, what they are good for, how much they cost, how much of a pain they are to use.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My two cents on how to spend your money/time, based on your needs.</a:t>
            </a:r>
          </a:p>
        </p:txBody>
      </p:sp>
      <p:cxnSp>
        <p:nvCxnSpPr>
          <p:cNvPr id="79" name="Shape 79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072470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RAM:</a:t>
            </a:r>
          </a:p>
        </p:txBody>
      </p:sp>
      <p:cxnSp>
        <p:nvCxnSpPr>
          <p:cNvPr id="86" name="Shape 86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7" name="Shape 87" descr="Photo01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541" y="799410"/>
            <a:ext cx="5588916" cy="41916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537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RAM: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09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Allows you to load datasets into R.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Want at least 16GB on a laptop, 64GB on a desktop, but generally as much as you can get.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Determines the scope of projects/datasets you can work on.</a:t>
            </a:r>
          </a:p>
        </p:txBody>
      </p:sp>
      <p:cxnSp>
        <p:nvCxnSpPr>
          <p:cNvPr id="95" name="Shape 95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070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CPU:</a:t>
            </a:r>
          </a:p>
        </p:txBody>
      </p:sp>
      <p:cxnSp>
        <p:nvCxnSpPr>
          <p:cNvPr id="102" name="Shape 102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3" name="Shape 103" descr="Photo 2.a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5261" y="924345"/>
            <a:ext cx="5179472" cy="38879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04741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" y="154490"/>
            <a:ext cx="8229600" cy="49252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This Lecture Covers: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6050" y="994197"/>
            <a:ext cx="8529418" cy="3709778"/>
          </a:xfrm>
        </p:spPr>
        <p:txBody>
          <a:bodyPr>
            <a:normAutofit/>
          </a:bodyPr>
          <a:lstStyle/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 smtClean="0"/>
              <a:t>Wrap up web scraping example</a:t>
            </a:r>
          </a:p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/>
              <a:t>What are “Big Data Analytics” and “High Performance Computing</a:t>
            </a:r>
            <a:r>
              <a:rPr lang="en-US" dirty="0" smtClean="0"/>
              <a:t>”?</a:t>
            </a:r>
          </a:p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 smtClean="0"/>
              <a:t>A bit about hardware.</a:t>
            </a:r>
          </a:p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 smtClean="0"/>
              <a:t>To the cluster, and beyond! (joke)</a:t>
            </a:r>
            <a:endParaRPr lang="en-US" dirty="0" smtClean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08888" y="712259"/>
            <a:ext cx="8546580" cy="0"/>
          </a:xfrm>
          <a:prstGeom prst="line">
            <a:avLst/>
          </a:prstGeom>
          <a:ln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895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CPU: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09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Allows you to process data, perform calculations.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Higher frequency (faster), more cores (better multitasking).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Want at least 4 cores on any computer.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Determines the speed at which you do things.</a:t>
            </a:r>
          </a:p>
        </p:txBody>
      </p:sp>
      <p:cxnSp>
        <p:nvCxnSpPr>
          <p:cNvPr id="111" name="Shape 111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93431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The Laptop:</a:t>
            </a:r>
          </a:p>
        </p:txBody>
      </p:sp>
      <p:cxnSp>
        <p:nvCxnSpPr>
          <p:cNvPr id="118" name="Shape 118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543" y="846644"/>
            <a:ext cx="5458121" cy="409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3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The Laptop: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09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Your most important piece of hardware.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Least powerful, most portable, code won’t write itself!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$1000-$4000. Almost always worth spending as much as you can on a laptop.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Unix based operating system (Mac or Linux).</a:t>
            </a:r>
          </a:p>
        </p:txBody>
      </p:sp>
      <p:cxnSp>
        <p:nvCxnSpPr>
          <p:cNvPr id="127" name="Shape 127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16786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The Desktop:</a:t>
            </a:r>
          </a:p>
        </p:txBody>
      </p:sp>
      <p:cxnSp>
        <p:nvCxnSpPr>
          <p:cNvPr id="134" name="Shape 134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972" y="846644"/>
            <a:ext cx="5495042" cy="4121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49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The Desktop: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09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More powerful for money, can leave plugged in and working on something for long periods of time (like web scraping).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Look for these in Full Professor’s offices (and borrow them!).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$500-$2000, even cheap ones are useful.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None/>
            </a:pPr>
            <a:endParaRPr sz="32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016379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The Workstation:</a:t>
            </a:r>
          </a:p>
        </p:txBody>
      </p:sp>
      <p:cxnSp>
        <p:nvCxnSpPr>
          <p:cNvPr id="150" name="Shape 150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251" y="851357"/>
            <a:ext cx="5388204" cy="404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10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The Workstation:</a:t>
            </a:r>
          </a:p>
        </p:txBody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09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Like a super desktop, more RAM, CPU power, hard drive space.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Pain to administer yourself. 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$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5,000-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$20,000+, Cheap ones not really worth it.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None/>
            </a:pPr>
            <a:endParaRPr sz="3200" b="0" i="0" u="none" strike="noStrike" cap="none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59" name="Shape 159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96801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The Cluster:</a:t>
            </a:r>
          </a:p>
        </p:txBody>
      </p:sp>
      <p:cxnSp>
        <p:nvCxnSpPr>
          <p:cNvPr id="166" name="Shape 166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7" name="Shape 167" descr="Photo04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539" y="799410"/>
            <a:ext cx="5588920" cy="41916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5379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The Cluster:</a:t>
            </a:r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09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Many computers (servers) linked together. Tons of RAM, CPU, great for parallelization.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Someone else has to deal with problems, but you have to wait in line for access.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$ you can’t afford one, your organization will own this, so it is “free” for you.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None/>
            </a:pPr>
            <a:endParaRPr sz="32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75" name="Shape 175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7360870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The Supercomputer/Mainframe:</a:t>
            </a:r>
          </a:p>
        </p:txBody>
      </p:sp>
      <p:cxnSp>
        <p:nvCxnSpPr>
          <p:cNvPr id="182" name="Shape 182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3" name="Shape 183" descr="Photo0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99410"/>
            <a:ext cx="8839200" cy="31448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1013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799" y="886120"/>
            <a:ext cx="8062275" cy="1436636"/>
          </a:xfrm>
        </p:spPr>
        <p:txBody>
          <a:bodyPr>
            <a:normAutofit/>
          </a:bodyPr>
          <a:lstStyle/>
          <a:p>
            <a:r>
              <a:rPr lang="en-US" sz="4000" dirty="0" smtClean="0"/>
              <a:t>Big Data Analytics and HPC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239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The Supercomputer/Mainframe :</a:t>
            </a:r>
          </a:p>
        </p:txBody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09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Many computers connected together to work as one unit, useful for complex simulations where parts depend on each other. 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Mainframes are for businesses, not research.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You need a </a:t>
            </a:r>
            <a:r>
              <a:rPr lang="en-US" sz="2960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cluster</a:t>
            </a: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n-US" sz="2960" b="1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not</a:t>
            </a: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a supercomputer.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$ hundreds of millions to billions.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buClr>
                <a:srgbClr val="3DE17B"/>
              </a:buClr>
              <a:buSzPct val="98666"/>
              <a:buFont typeface="Noto Sans Symbols"/>
              <a:buNone/>
            </a:pPr>
            <a:endParaRPr sz="296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91" name="Shape 191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529581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My Two Cents:</a:t>
            </a:r>
          </a:p>
        </p:txBody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09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Buy the best laptop you can afford.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Get access to a desktop (usually free, next thing worth spending on).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Get access to cluster (free).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2568"/>
              </a:spcBef>
              <a:buClr>
                <a:srgbClr val="3DE17B"/>
              </a:buClr>
              <a:buSzPct val="98666"/>
              <a:buFont typeface="Noto Sans Symbols"/>
              <a:buChar char="▪"/>
            </a:pPr>
            <a:r>
              <a:rPr lang="en-US" sz="296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Other than that, money better spent on other things! You will really know if you need more.</a:t>
            </a:r>
          </a:p>
        </p:txBody>
      </p:sp>
      <p:cxnSp>
        <p:nvCxnSpPr>
          <p:cNvPr id="199" name="Shape 199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706146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799" y="886120"/>
            <a:ext cx="8062275" cy="1436636"/>
          </a:xfrm>
        </p:spPr>
        <p:txBody>
          <a:bodyPr>
            <a:normAutofit/>
          </a:bodyPr>
          <a:lstStyle/>
          <a:p>
            <a:r>
              <a:rPr lang="en-US" sz="4000" dirty="0" smtClean="0"/>
              <a:t>Remote Access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0379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" y="154490"/>
            <a:ext cx="8229600" cy="49252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Remote Access Explained: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6050" y="994197"/>
            <a:ext cx="8529418" cy="3709778"/>
          </a:xfrm>
        </p:spPr>
        <p:txBody>
          <a:bodyPr>
            <a:normAutofit/>
          </a:bodyPr>
          <a:lstStyle/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 smtClean="0"/>
              <a:t>Control a powerful desktop/ workstation/ server from your laptop remotely.</a:t>
            </a:r>
          </a:p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 smtClean="0"/>
              <a:t>Big computer does the “heavy lifting”.</a:t>
            </a:r>
          </a:p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 err="1" smtClean="0"/>
              <a:t>RStudio</a:t>
            </a:r>
            <a:r>
              <a:rPr lang="en-US" dirty="0" smtClean="0"/>
              <a:t> server or </a:t>
            </a:r>
            <a:r>
              <a:rPr lang="en-US" dirty="0" err="1" smtClean="0"/>
              <a:t>ssh</a:t>
            </a:r>
            <a:r>
              <a:rPr lang="en-US" dirty="0" smtClean="0"/>
              <a:t>.</a:t>
            </a:r>
          </a:p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 smtClean="0"/>
              <a:t>Security is paramount, I have been hacked!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308888" y="712259"/>
            <a:ext cx="8546580" cy="0"/>
          </a:xfrm>
          <a:prstGeom prst="line">
            <a:avLst/>
          </a:prstGeom>
          <a:ln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1970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" y="154490"/>
            <a:ext cx="8229600" cy="492521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RStudio</a:t>
            </a:r>
            <a:r>
              <a:rPr lang="en-US" dirty="0" smtClean="0"/>
              <a:t> Server</a:t>
            </a:r>
            <a:endParaRPr lang="en-US" dirty="0">
              <a:effectLst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08888" y="712259"/>
            <a:ext cx="8546580" cy="0"/>
          </a:xfrm>
          <a:prstGeom prst="line">
            <a:avLst/>
          </a:prstGeom>
          <a:ln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567" y="1033768"/>
            <a:ext cx="4536897" cy="377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73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" y="154490"/>
            <a:ext cx="8229600" cy="49252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SSH </a:t>
            </a:r>
            <a:r>
              <a:rPr lang="mr-IN" dirty="0" smtClean="0"/>
              <a:t>–</a:t>
            </a:r>
            <a:r>
              <a:rPr lang="en-US" dirty="0" smtClean="0"/>
              <a:t> Command Line Access</a:t>
            </a:r>
            <a:endParaRPr lang="en-US" dirty="0">
              <a:effectLst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08888" y="712259"/>
            <a:ext cx="8546580" cy="0"/>
          </a:xfrm>
          <a:prstGeom prst="line">
            <a:avLst/>
          </a:prstGeom>
          <a:ln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715" y="953180"/>
            <a:ext cx="5618323" cy="384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1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" y="154490"/>
            <a:ext cx="8229600" cy="49252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Accessing “The Cluster”: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6050" y="994197"/>
            <a:ext cx="8529418" cy="3709778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 smtClean="0"/>
              <a:t>Penn State has a big cluster.</a:t>
            </a:r>
            <a:endParaRPr lang="en-US" dirty="0" smtClean="0"/>
          </a:p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 smtClean="0"/>
              <a:t>Often these are under-utilized, so </a:t>
            </a:r>
            <a:r>
              <a:rPr lang="en-US" dirty="0" smtClean="0"/>
              <a:t>lots of support to </a:t>
            </a:r>
            <a:r>
              <a:rPr lang="en-US" dirty="0" smtClean="0"/>
              <a:t>use them.</a:t>
            </a:r>
          </a:p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 smtClean="0"/>
              <a:t>Get training from the administrators, then complain if things do not work (sweet!). </a:t>
            </a:r>
          </a:p>
          <a:p>
            <a:pPr>
              <a:spcBef>
                <a:spcPts val="2568"/>
              </a:spcBef>
              <a:buClr>
                <a:srgbClr val="3DE17B"/>
              </a:buClr>
              <a:buSzPct val="100000"/>
              <a:buFont typeface="Wingdings" charset="2"/>
              <a:buChar char="§"/>
            </a:pPr>
            <a:r>
              <a:rPr lang="en-US" dirty="0" smtClean="0"/>
              <a:t>Command line interface, will need to use terminal.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308888" y="712259"/>
            <a:ext cx="8546580" cy="0"/>
          </a:xfrm>
          <a:prstGeom prst="line">
            <a:avLst/>
          </a:prstGeom>
          <a:ln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7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What are BDA and HPC?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09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An approach more than a specific set of tools.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Effort to scale up analysis.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Determining the most efficient way to complete your task (time, resources).</a:t>
            </a:r>
          </a:p>
        </p:txBody>
      </p:sp>
      <p:cxnSp>
        <p:nvCxnSpPr>
          <p:cNvPr id="87" name="Shape 87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23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HPC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1673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99200"/>
              <a:buFont typeface="Noto Sans Symbols"/>
              <a:buChar char="▪"/>
            </a:pPr>
            <a:r>
              <a:rPr lang="en-US" sz="24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Run data management task faster.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99200"/>
              <a:buFont typeface="Noto Sans Symbols"/>
              <a:buChar char="▪"/>
            </a:pPr>
            <a:r>
              <a:rPr lang="en-US" sz="24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Work on a larger scale dataset.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2568"/>
              </a:spcBef>
              <a:buClr>
                <a:srgbClr val="3DE17B"/>
              </a:buClr>
              <a:buSzPct val="99200"/>
              <a:buFont typeface="Noto Sans Symbols"/>
              <a:buChar char="▪"/>
            </a:pPr>
            <a:r>
              <a:rPr lang="en-US" sz="24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Perform more complex analyses.</a:t>
            </a:r>
          </a:p>
        </p:txBody>
      </p:sp>
      <p:cxnSp>
        <p:nvCxnSpPr>
          <p:cNvPr id="95" name="Shape 95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6" name="Shape 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7909" y="2848841"/>
            <a:ext cx="5175315" cy="20899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689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How Do We HPC?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08887" y="994196"/>
            <a:ext cx="8529418" cy="391716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Use efficient programming languages (C++ works well with R) – hard to learn.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Parallelization –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divide 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and conquer.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Efficient implementation.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Good scheduling (take a nap!).</a:t>
            </a:r>
          </a:p>
        </p:txBody>
      </p:sp>
      <p:cxnSp>
        <p:nvCxnSpPr>
          <p:cNvPr id="104" name="Shape 104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8125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Big Data Analytics: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85345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Work on a larger scale dataset.</a:t>
            </a:r>
          </a:p>
        </p:txBody>
      </p:sp>
      <p:cxnSp>
        <p:nvCxnSpPr>
          <p:cNvPr id="112" name="Shape 112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3" name="Shape 1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61031" y="1847653"/>
            <a:ext cx="2941401" cy="30134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153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Big Data Analytics: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326050" y="994196"/>
            <a:ext cx="8529418" cy="373805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Use memory efficient data structures.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Chunking – work on one piece of dataset at a time.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More RAM (computer memory).</a:t>
            </a:r>
          </a:p>
          <a:p>
            <a:pPr marL="342900" marR="0" lvl="0" indent="-342900" algn="l" rtl="0">
              <a:spcBef>
                <a:spcPts val="2568"/>
              </a:spcBef>
              <a:spcAft>
                <a:spcPts val="0"/>
              </a:spcAft>
              <a:buClr>
                <a:srgbClr val="3DE17B"/>
              </a:buClr>
              <a:buSzPct val="100000"/>
              <a:buFont typeface="Noto Sans Symbols"/>
              <a:buChar char="▪"/>
            </a:pPr>
            <a:r>
              <a:rPr lang="en-US" sz="3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Good scheduling.</a:t>
            </a:r>
          </a:p>
          <a:p>
            <a:pPr marL="342900" marR="0" lvl="0" indent="-342900" algn="l" rtl="0">
              <a:spcBef>
                <a:spcPts val="2568"/>
              </a:spcBef>
              <a:buClr>
                <a:srgbClr val="3DE17B"/>
              </a:buClr>
              <a:buSzPct val="100000"/>
              <a:buFont typeface="Noto Sans Symbols"/>
              <a:buNone/>
            </a:pPr>
            <a:endParaRPr sz="3200" b="0" i="0" u="none" strike="noStrike" cap="non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21" name="Shape 121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3423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216932" y="154490"/>
            <a:ext cx="8229600" cy="4925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Proxima Nova"/>
              <a:buNone/>
            </a:pPr>
            <a:r>
              <a:rPr lang="en-US" sz="288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How Do They Fit Together?</a:t>
            </a:r>
          </a:p>
        </p:txBody>
      </p:sp>
      <p:cxnSp>
        <p:nvCxnSpPr>
          <p:cNvPr id="128" name="Shape 128"/>
          <p:cNvCxnSpPr/>
          <p:nvPr/>
        </p:nvCxnSpPr>
        <p:spPr>
          <a:xfrm>
            <a:off x="308887" y="712258"/>
            <a:ext cx="854658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" name="Shape 129"/>
          <p:cNvSpPr/>
          <p:nvPr/>
        </p:nvSpPr>
        <p:spPr>
          <a:xfrm>
            <a:off x="2544600" y="1068650"/>
            <a:ext cx="4054800" cy="3595500"/>
          </a:xfrm>
          <a:prstGeom prst="ellipse">
            <a:avLst/>
          </a:prstGeom>
          <a:solidFill>
            <a:srgbClr val="1C4587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4314550" y="2828350"/>
            <a:ext cx="1617900" cy="1266600"/>
          </a:xfrm>
          <a:prstGeom prst="ellipse">
            <a:avLst/>
          </a:prstGeom>
          <a:solidFill>
            <a:srgbClr val="3DE17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 txBox="1"/>
          <p:nvPr/>
        </p:nvSpPr>
        <p:spPr>
          <a:xfrm>
            <a:off x="3102675" y="1617950"/>
            <a:ext cx="3099600" cy="671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8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High Performance Computing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4619100" y="3126100"/>
            <a:ext cx="1088700" cy="671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Big Data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947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2201</TotalTime>
  <Words>934</Words>
  <Application>Microsoft Macintosh PowerPoint</Application>
  <PresentationFormat>On-screen Show (16:9)</PresentationFormat>
  <Paragraphs>153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Arial</vt:lpstr>
      <vt:lpstr>Calibri</vt:lpstr>
      <vt:lpstr>Noto Sans Symbols</vt:lpstr>
      <vt:lpstr>Proxima Nova</vt:lpstr>
      <vt:lpstr>Proxima Nova Extrabld</vt:lpstr>
      <vt:lpstr>Proxima Nova Regular</vt:lpstr>
      <vt:lpstr>Wingdings</vt:lpstr>
      <vt:lpstr>Office Theme</vt:lpstr>
      <vt:lpstr>Overview of Big Data and HPC</vt:lpstr>
      <vt:lpstr>What This Lecture Covers:</vt:lpstr>
      <vt:lpstr>Big Data Analytics and HPC</vt:lpstr>
      <vt:lpstr>What are BDA and HPC?</vt:lpstr>
      <vt:lpstr>HPC</vt:lpstr>
      <vt:lpstr>How Do We HPC?</vt:lpstr>
      <vt:lpstr>Big Data Analytics:</vt:lpstr>
      <vt:lpstr>Big Data Analytics:</vt:lpstr>
      <vt:lpstr>How Do They Fit Together?</vt:lpstr>
      <vt:lpstr>Strategy Checklist:</vt:lpstr>
      <vt:lpstr>Understand Your Challenge:</vt:lpstr>
      <vt:lpstr>Large Dataset:</vt:lpstr>
      <vt:lpstr>Long Runtime:</vt:lpstr>
      <vt:lpstr>Many Replications:</vt:lpstr>
      <vt:lpstr>Hardware</vt:lpstr>
      <vt:lpstr>An Overview:</vt:lpstr>
      <vt:lpstr>RAM:</vt:lpstr>
      <vt:lpstr>RAM:</vt:lpstr>
      <vt:lpstr>CPU:</vt:lpstr>
      <vt:lpstr>CPU:</vt:lpstr>
      <vt:lpstr>The Laptop:</vt:lpstr>
      <vt:lpstr>The Laptop:</vt:lpstr>
      <vt:lpstr>The Desktop:</vt:lpstr>
      <vt:lpstr>The Desktop:</vt:lpstr>
      <vt:lpstr>The Workstation:</vt:lpstr>
      <vt:lpstr>The Workstation:</vt:lpstr>
      <vt:lpstr>The Cluster:</vt:lpstr>
      <vt:lpstr>The Cluster:</vt:lpstr>
      <vt:lpstr>The Supercomputer/Mainframe:</vt:lpstr>
      <vt:lpstr>The Supercomputer/Mainframe :</vt:lpstr>
      <vt:lpstr>My Two Cents:</vt:lpstr>
      <vt:lpstr>Remote Access</vt:lpstr>
      <vt:lpstr>Remote Access Explained:</vt:lpstr>
      <vt:lpstr>RStudio Server</vt:lpstr>
      <vt:lpstr>SSH – Command Line Access</vt:lpstr>
      <vt:lpstr>Accessing “The Cluster”: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Proxima Nova Extrabold 36pt</dc:title>
  <dc:creator>Doren Berge</dc:creator>
  <cp:lastModifiedBy>Matt Denny</cp:lastModifiedBy>
  <cp:revision>50</cp:revision>
  <dcterms:created xsi:type="dcterms:W3CDTF">2017-07-26T21:21:35Z</dcterms:created>
  <dcterms:modified xsi:type="dcterms:W3CDTF">2018-03-12T04:49:06Z</dcterms:modified>
</cp:coreProperties>
</file>

<file path=docProps/thumbnail.jpeg>
</file>